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36"/>
  </p:notesMasterIdLst>
  <p:sldIdLst>
    <p:sldId id="285" r:id="rId2"/>
    <p:sldId id="256" r:id="rId3"/>
    <p:sldId id="325" r:id="rId4"/>
    <p:sldId id="286" r:id="rId5"/>
    <p:sldId id="335" r:id="rId6"/>
    <p:sldId id="339" r:id="rId7"/>
    <p:sldId id="338" r:id="rId8"/>
    <p:sldId id="340" r:id="rId9"/>
    <p:sldId id="341" r:id="rId10"/>
    <p:sldId id="342" r:id="rId11"/>
    <p:sldId id="343" r:id="rId12"/>
    <p:sldId id="345" r:id="rId13"/>
    <p:sldId id="344" r:id="rId14"/>
    <p:sldId id="346" r:id="rId15"/>
    <p:sldId id="319" r:id="rId16"/>
    <p:sldId id="287" r:id="rId17"/>
    <p:sldId id="347" r:id="rId18"/>
    <p:sldId id="348" r:id="rId19"/>
    <p:sldId id="349" r:id="rId20"/>
    <p:sldId id="350" r:id="rId21"/>
    <p:sldId id="352" r:id="rId22"/>
    <p:sldId id="351" r:id="rId23"/>
    <p:sldId id="326" r:id="rId24"/>
    <p:sldId id="327" r:id="rId25"/>
    <p:sldId id="328" r:id="rId26"/>
    <p:sldId id="353" r:id="rId27"/>
    <p:sldId id="354" r:id="rId28"/>
    <p:sldId id="329" r:id="rId29"/>
    <p:sldId id="330" r:id="rId30"/>
    <p:sldId id="331" r:id="rId31"/>
    <p:sldId id="332" r:id="rId32"/>
    <p:sldId id="333" r:id="rId33"/>
    <p:sldId id="334" r:id="rId34"/>
    <p:sldId id="318" r:id="rId35"/>
  </p:sldIdLst>
  <p:sldSz cx="9144000" cy="6858000" type="screen4x3"/>
  <p:notesSz cx="6858000" cy="9144000"/>
  <p:embeddedFontLst>
    <p:embeddedFont>
      <p:font typeface="Tahoma" panose="020B0604030504040204" pitchFamily="34" charset="0"/>
      <p:regular r:id="rId37"/>
      <p:bold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r:id="rId45" roundtripDataSignature="AMtx7mieP/Q18VHP6ICPdLmChiMSwRDjg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AA6"/>
    <a:srgbClr val="E8ECF4"/>
    <a:srgbClr val="CFD7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C00F396-51D3-42D8-A039-79F2BC062D78}">
  <a:tblStyle styleId="{AC00F396-51D3-42D8-A039-79F2BC062D7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59" d="100"/>
          <a:sy n="159" d="100"/>
        </p:scale>
        <p:origin x="1698" y="14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5" Type="http://customschemas.google.com/relationships/presentationmetadata" Target="meta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46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216000" y="812520"/>
            <a:ext cx="7127280" cy="400896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5" name="Google Shape;5;n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6" name="Google Shape;6;n"/>
          <p:cNvSpPr txBox="1">
            <a:spLocks noGrp="1"/>
          </p:cNvSpPr>
          <p:nvPr>
            <p:ph type="dt" idx="10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400" b="0" i="0" u="none" strike="noStrike" cap="none"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400" b="0" i="0" u="none" strike="noStrike" cap="non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275709258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108075" y="812800"/>
            <a:ext cx="5343525" cy="4008438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Добрый день, друзья, рады приветствовать вас на 58 встрече Петербургского .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net</a:t>
            </a:r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сообщества, проходящей в коллаборации с Центром Речевых Технологий. 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400" b="0" i="0" u="none" strike="noStrike" cap="none" smtClean="0">
                <a:latin typeface="Times New Roman"/>
                <a:ea typeface="Times New Roman"/>
                <a:cs typeface="Times New Roman"/>
                <a:sym typeface="Times New Roman"/>
              </a:rPr>
              <a:t>1</a:t>
            </a:fld>
            <a:endParaRPr lang="ru-RU" sz="1400" b="0" i="0" u="none" strike="noStrike" cap="non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149994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108075" y="812800"/>
            <a:ext cx="5343525" cy="4008438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Для начала хотелось бы узнать, сколько из вас слышали о 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noSQL</a:t>
            </a:r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решениях? а о 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MongoDB</a:t>
            </a:r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? А кто применял её в своей работе? а на 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продакшене</a:t>
            </a:r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? -- логотип 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монго</a:t>
            </a:r>
            <a:endParaRPr lang="ru-RU" sz="18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Ну, как и 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ожидалось,с</a:t>
            </a:r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каждым вопросом количество рук сокращалось...</a:t>
            </a:r>
          </a:p>
          <a:p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Что ж, прежде чем начать, давайте очень кратенько посмотрим, что такое 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MongoDB</a:t>
            </a:r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400" b="0" i="0" u="none" strike="noStrike" cap="none" smtClean="0">
                <a:latin typeface="Times New Roman"/>
                <a:ea typeface="Times New Roman"/>
                <a:cs typeface="Times New Roman"/>
                <a:sym typeface="Times New Roman"/>
              </a:rPr>
              <a:t>10</a:t>
            </a:fld>
            <a:endParaRPr lang="ru-RU" sz="1400" b="0" i="0" u="none" strike="noStrike" cap="non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35061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108075" y="812800"/>
            <a:ext cx="5343525" cy="4008438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Для начала хотелось бы узнать, сколько из вас слышали о 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noSQL</a:t>
            </a:r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решениях? а о 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MongoDB</a:t>
            </a:r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? А кто применял её в своей работе? а на 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продакшене</a:t>
            </a:r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? -- логотип 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монго</a:t>
            </a:r>
            <a:endParaRPr lang="ru-RU" sz="18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Ну, как и 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ожидалось,с</a:t>
            </a:r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каждым вопросом количество рук сокращалось...</a:t>
            </a:r>
          </a:p>
          <a:p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Что ж, прежде чем начать, давайте очень кратенько посмотрим, что такое 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MongoDB</a:t>
            </a:r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400" b="0" i="0" u="none" strike="noStrike" cap="none" smtClean="0">
                <a:latin typeface="Times New Roman"/>
                <a:ea typeface="Times New Roman"/>
                <a:cs typeface="Times New Roman"/>
                <a:sym typeface="Times New Roman"/>
              </a:rPr>
              <a:t>11</a:t>
            </a:fld>
            <a:endParaRPr lang="ru-RU" sz="1400" b="0" i="0" u="none" strike="noStrike" cap="non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9341528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108075" y="812800"/>
            <a:ext cx="5343525" cy="4008438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Для начала хотелось бы узнать, сколько из вас слышали о 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noSQL</a:t>
            </a:r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решениях? а о 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MongoDB</a:t>
            </a:r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? А кто применял её в своей работе? а на 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продакшене</a:t>
            </a:r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? -- логотип 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монго</a:t>
            </a:r>
            <a:endParaRPr lang="ru-RU" sz="18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Ну, как и 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ожидалось,с</a:t>
            </a:r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каждым вопросом количество рук сокращалось...</a:t>
            </a:r>
          </a:p>
          <a:p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Что ж, прежде чем начать, давайте очень кратенько посмотрим, что такое 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MongoDB</a:t>
            </a:r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400" b="0" i="0" u="none" strike="noStrike" cap="none" smtClean="0">
                <a:latin typeface="Times New Roman"/>
                <a:ea typeface="Times New Roman"/>
                <a:cs typeface="Times New Roman"/>
                <a:sym typeface="Times New Roman"/>
              </a:rPr>
              <a:t>12</a:t>
            </a:fld>
            <a:endParaRPr lang="ru-RU" sz="1400" b="0" i="0" u="none" strike="noStrike" cap="non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865362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108075" y="812800"/>
            <a:ext cx="5343525" cy="4008438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Для начала хотелось бы узнать, сколько из вас слышали о 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noSQL</a:t>
            </a:r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решениях? а о 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MongoDB</a:t>
            </a:r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? А кто применял её в своей работе? а на 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продакшене</a:t>
            </a:r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? -- логотип 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монго</a:t>
            </a:r>
            <a:endParaRPr lang="ru-RU" sz="18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Ну, как и 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ожидалось,с</a:t>
            </a:r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каждым вопросом количество рук сокращалось...</a:t>
            </a:r>
          </a:p>
          <a:p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Что ж, прежде чем начать, давайте очень кратенько посмотрим, что такое 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MongoDB</a:t>
            </a:r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400" b="0" i="0" u="none" strike="noStrike" cap="none" smtClean="0">
                <a:latin typeface="Times New Roman"/>
                <a:ea typeface="Times New Roman"/>
                <a:cs typeface="Times New Roman"/>
                <a:sym typeface="Times New Roman"/>
              </a:rPr>
              <a:t>13</a:t>
            </a:fld>
            <a:endParaRPr lang="ru-RU" sz="1400" b="0" i="0" u="none" strike="noStrike" cap="non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4405033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108075" y="812800"/>
            <a:ext cx="5343525" cy="4008438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Для начала хотелось бы узнать, сколько из вас слышали о 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noSQL</a:t>
            </a:r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решениях? а о 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MongoDB</a:t>
            </a:r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? А кто применял её в своей работе? а на 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продакшене</a:t>
            </a:r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? -- логотип 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монго</a:t>
            </a:r>
            <a:endParaRPr lang="ru-RU" sz="18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Ну, как и 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ожидалось,с</a:t>
            </a:r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каждым вопросом количество рук сокращалось...</a:t>
            </a:r>
          </a:p>
          <a:p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Что ж, прежде чем начать, давайте очень кратенько посмотрим, что такое 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MongoDB</a:t>
            </a:r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400" b="0" i="0" u="none" strike="noStrike" cap="none" smtClean="0">
                <a:latin typeface="Times New Roman"/>
                <a:ea typeface="Times New Roman"/>
                <a:cs typeface="Times New Roman"/>
                <a:sym typeface="Times New Roman"/>
              </a:rPr>
              <a:t>14</a:t>
            </a:fld>
            <a:endParaRPr lang="ru-RU" sz="1400" b="0" i="0" u="none" strike="noStrike" cap="non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537215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9" name="Google Shape;11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Меня зовут Елисеев Дмитрий, я занимаюсь базами данных в ЦРТ</a:t>
            </a:r>
          </a:p>
        </p:txBody>
      </p:sp>
    </p:spTree>
    <p:extLst>
      <p:ext uri="{BB962C8B-B14F-4D97-AF65-F5344CB8AC3E}">
        <p14:creationId xmlns:p14="http://schemas.microsoft.com/office/powerpoint/2010/main" val="28333319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9" name="Google Shape;11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Меня зовут Роман Щербаков, и я занимаюсь разработкой 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бэк-енда</a:t>
            </a:r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в ЦРТ и мы хотели бы рассказать вам о внедрении 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MongoDB</a:t>
            </a:r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в .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net</a:t>
            </a:r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проект. -- Рома</a:t>
            </a:r>
          </a:p>
        </p:txBody>
      </p:sp>
    </p:spTree>
    <p:extLst>
      <p:ext uri="{BB962C8B-B14F-4D97-AF65-F5344CB8AC3E}">
        <p14:creationId xmlns:p14="http://schemas.microsoft.com/office/powerpoint/2010/main" val="12342671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108075" y="812800"/>
            <a:ext cx="5343525" cy="4008438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Для начала хотелось бы узнать, сколько из вас слышали о 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noSQL</a:t>
            </a:r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решениях?</a:t>
            </a:r>
            <a:r>
              <a:rPr lang="ru-RU" sz="1800" b="0" i="0" u="none" strike="noStrike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 а</a:t>
            </a:r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о 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MongoDB</a:t>
            </a:r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? А кто применял её в своей работе? а на 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продакшене</a:t>
            </a:r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? -- логотип 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монго</a:t>
            </a:r>
            <a:endParaRPr lang="ru-RU" sz="18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Ну, как и 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ожидалось,с</a:t>
            </a:r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каждым вопросом количество рук сокращалось...</a:t>
            </a:r>
          </a:p>
          <a:p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Что ж, прежде чем начать, давайте очень кратенько посмотрим, что такое 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MongoDB</a:t>
            </a:r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400" b="0" i="0" u="none" strike="noStrike" cap="none" smtClean="0">
                <a:latin typeface="Times New Roman"/>
                <a:ea typeface="Times New Roman"/>
                <a:cs typeface="Times New Roman"/>
                <a:sym typeface="Times New Roman"/>
              </a:rPr>
              <a:t>4</a:t>
            </a:fld>
            <a:endParaRPr lang="ru-RU" sz="1400" b="0" i="0" u="none" strike="noStrike" cap="non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42569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108075" y="812800"/>
            <a:ext cx="5343525" cy="4008438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Для начала хотелось бы узнать, сколько из вас слышали о 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noSQL</a:t>
            </a:r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решениях? а о 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MongoDB</a:t>
            </a:r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? А кто применял её в своей работе? а на 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продакшене</a:t>
            </a:r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? -- логотип 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монго</a:t>
            </a:r>
            <a:endParaRPr lang="ru-RU" sz="18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Ну, как и 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ожидалось,с</a:t>
            </a:r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каждым вопросом количество рук сокращалось...</a:t>
            </a:r>
          </a:p>
          <a:p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Что ж, прежде чем начать, давайте очень кратенько посмотрим, что такое 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MongoDB</a:t>
            </a:r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400" b="0" i="0" u="none" strike="noStrike" cap="none" smtClean="0">
                <a:latin typeface="Times New Roman"/>
                <a:ea typeface="Times New Roman"/>
                <a:cs typeface="Times New Roman"/>
                <a:sym typeface="Times New Roman"/>
              </a:rPr>
              <a:t>5</a:t>
            </a:fld>
            <a:endParaRPr lang="ru-RU" sz="1400" b="0" i="0" u="none" strike="noStrike" cap="non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68999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108075" y="812800"/>
            <a:ext cx="5343525" cy="4008438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Для начала хотелось бы узнать, сколько из вас слышали о 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noSQL</a:t>
            </a:r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решениях? а о 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MongoDB</a:t>
            </a:r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? А кто применял её в своей работе? а на 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продакшене</a:t>
            </a:r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? -- логотип 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монго</a:t>
            </a:r>
            <a:endParaRPr lang="ru-RU" sz="18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Ну, как и 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ожидалось,с</a:t>
            </a:r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каждым вопросом количество рук сокращалось...</a:t>
            </a:r>
          </a:p>
          <a:p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Что ж, прежде чем начать, давайте очень кратенько посмотрим, что такое 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MongoDB</a:t>
            </a:r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400" b="0" i="0" u="none" strike="noStrike" cap="none" smtClean="0">
                <a:latin typeface="Times New Roman"/>
                <a:ea typeface="Times New Roman"/>
                <a:cs typeface="Times New Roman"/>
                <a:sym typeface="Times New Roman"/>
              </a:rPr>
              <a:t>6</a:t>
            </a:fld>
            <a:endParaRPr lang="ru-RU" sz="1400" b="0" i="0" u="none" strike="noStrike" cap="non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948911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108075" y="812800"/>
            <a:ext cx="5343525" cy="4008438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Для начала хотелось бы узнать, сколько из вас слышали о 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noSQL</a:t>
            </a:r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решениях? а о 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MongoDB</a:t>
            </a:r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? А кто применял её в своей работе? а на 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продакшене</a:t>
            </a:r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? -- логотип 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монго</a:t>
            </a:r>
            <a:endParaRPr lang="ru-RU" sz="18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Ну, как и 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ожидалось,с</a:t>
            </a:r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каждым вопросом количество рук сокращалось...</a:t>
            </a:r>
          </a:p>
          <a:p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Что ж, прежде чем начать, давайте очень кратенько посмотрим, что такое 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MongoDB</a:t>
            </a:r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400" b="0" i="0" u="none" strike="noStrike" cap="none" smtClean="0">
                <a:latin typeface="Times New Roman"/>
                <a:ea typeface="Times New Roman"/>
                <a:cs typeface="Times New Roman"/>
                <a:sym typeface="Times New Roman"/>
              </a:rPr>
              <a:t>7</a:t>
            </a:fld>
            <a:endParaRPr lang="ru-RU" sz="1400" b="0" i="0" u="none" strike="noStrike" cap="non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086674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108075" y="812800"/>
            <a:ext cx="5343525" cy="4008438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Для начала хотелось бы узнать, сколько из вас слышали о 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noSQL</a:t>
            </a:r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решениях? а о 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MongoDB</a:t>
            </a:r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? А кто применял её в своей работе? а на 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продакшене</a:t>
            </a:r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? -- логотип 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монго</a:t>
            </a:r>
            <a:endParaRPr lang="ru-RU" sz="18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Ну, как и 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ожидалось,с</a:t>
            </a:r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каждым вопросом количество рук сокращалось...</a:t>
            </a:r>
          </a:p>
          <a:p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Что ж, прежде чем начать, давайте очень кратенько посмотрим, что такое 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MongoDB</a:t>
            </a:r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400" b="0" i="0" u="none" strike="noStrike" cap="none" smtClean="0">
                <a:latin typeface="Times New Roman"/>
                <a:ea typeface="Times New Roman"/>
                <a:cs typeface="Times New Roman"/>
                <a:sym typeface="Times New Roman"/>
              </a:rPr>
              <a:t>8</a:t>
            </a:fld>
            <a:endParaRPr lang="ru-RU" sz="1400" b="0" i="0" u="none" strike="noStrike" cap="non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675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108075" y="812800"/>
            <a:ext cx="5343525" cy="4008438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Для начала хотелось бы узнать, сколько из вас слышали о 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noSQL</a:t>
            </a:r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решениях? а о 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MongoDB</a:t>
            </a:r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? А кто применял её в своей работе? а на 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продакшене</a:t>
            </a:r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? -- логотип 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монго</a:t>
            </a:r>
            <a:endParaRPr lang="ru-RU" sz="18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Ну, как и 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ожидалось,с</a:t>
            </a:r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каждым вопросом количество рук сокращалось...</a:t>
            </a:r>
          </a:p>
          <a:p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Что ж, прежде чем начать, давайте очень кратенько посмотрим, что такое </a:t>
            </a:r>
            <a:r>
              <a:rPr lang="ru-RU" sz="18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MongoDB</a:t>
            </a:r>
            <a:r>
              <a:rPr lang="ru-RU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400" b="0" i="0" u="none" strike="noStrike" cap="none" smtClean="0">
                <a:latin typeface="Times New Roman"/>
                <a:ea typeface="Times New Roman"/>
                <a:cs typeface="Times New Roman"/>
                <a:sym typeface="Times New Roman"/>
              </a:rPr>
              <a:t>9</a:t>
            </a:fld>
            <a:endParaRPr lang="ru-RU" sz="1400" b="0" i="0" u="none" strike="noStrike" cap="non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695598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41"/>
          <p:cNvSpPr txBox="1"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41"/>
          <p:cNvSpPr txBox="1">
            <a:spLocks noGrp="1"/>
          </p:cNvSpPr>
          <p:nvPr>
            <p:ph type="body" idx="1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41"/>
          <p:cNvSpPr txBox="1">
            <a:spLocks noGrp="1"/>
          </p:cNvSpPr>
          <p:nvPr>
            <p:ph type="body" idx="2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2"/>
          <p:cNvSpPr txBox="1"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42"/>
          <p:cNvSpPr txBox="1">
            <a:spLocks noGrp="1"/>
          </p:cNvSpPr>
          <p:nvPr>
            <p:ph type="body" idx="1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42"/>
          <p:cNvSpPr txBox="1">
            <a:spLocks noGrp="1"/>
          </p:cNvSpPr>
          <p:nvPr>
            <p:ph type="body" idx="2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42"/>
          <p:cNvSpPr txBox="1">
            <a:spLocks noGrp="1"/>
          </p:cNvSpPr>
          <p:nvPr>
            <p:ph type="body" idx="3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42"/>
          <p:cNvSpPr txBox="1">
            <a:spLocks noGrp="1"/>
          </p:cNvSpPr>
          <p:nvPr>
            <p:ph type="body" idx="4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43"/>
          <p:cNvSpPr txBox="1"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43"/>
          <p:cNvSpPr txBox="1">
            <a:spLocks noGrp="1"/>
          </p:cNvSpPr>
          <p:nvPr>
            <p:ph type="body" idx="1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43"/>
          <p:cNvSpPr txBox="1">
            <a:spLocks noGrp="1"/>
          </p:cNvSpPr>
          <p:nvPr>
            <p:ph type="body" idx="2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43"/>
          <p:cNvSpPr txBox="1">
            <a:spLocks noGrp="1"/>
          </p:cNvSpPr>
          <p:nvPr>
            <p:ph type="body" idx="3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43"/>
          <p:cNvSpPr txBox="1">
            <a:spLocks noGrp="1"/>
          </p:cNvSpPr>
          <p:nvPr>
            <p:ph type="body" idx="4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43"/>
          <p:cNvSpPr txBox="1">
            <a:spLocks noGrp="1"/>
          </p:cNvSpPr>
          <p:nvPr>
            <p:ph type="body" idx="5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43"/>
          <p:cNvSpPr txBox="1">
            <a:spLocks noGrp="1"/>
          </p:cNvSpPr>
          <p:nvPr>
            <p:ph type="body" idx="6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3"/>
          <p:cNvSpPr txBox="1"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33"/>
          <p:cNvSpPr txBox="1">
            <a:spLocks noGrp="1"/>
          </p:cNvSpPr>
          <p:nvPr>
            <p:ph type="subTitle" idx="1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4"/>
          <p:cNvSpPr txBox="1"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4"/>
          <p:cNvSpPr txBox="1">
            <a:spLocks noGrp="1"/>
          </p:cNvSpPr>
          <p:nvPr>
            <p:ph type="body" idx="1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WO_OBJECT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5"/>
          <p:cNvSpPr txBox="1"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5"/>
          <p:cNvSpPr txBox="1">
            <a:spLocks noGrp="1"/>
          </p:cNvSpPr>
          <p:nvPr>
            <p:ph type="body" idx="1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5"/>
          <p:cNvSpPr txBox="1">
            <a:spLocks noGrp="1"/>
          </p:cNvSpPr>
          <p:nvPr>
            <p:ph type="body" idx="2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6"/>
          <p:cNvSpPr txBox="1"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7"/>
          <p:cNvSpPr txBox="1">
            <a:spLocks noGrp="1"/>
          </p:cNvSpPr>
          <p:nvPr>
            <p:ph type="subTitle" idx="1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8"/>
          <p:cNvSpPr txBox="1"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38"/>
          <p:cNvSpPr txBox="1">
            <a:spLocks noGrp="1"/>
          </p:cNvSpPr>
          <p:nvPr>
            <p:ph type="body" idx="1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38"/>
          <p:cNvSpPr txBox="1">
            <a:spLocks noGrp="1"/>
          </p:cNvSpPr>
          <p:nvPr>
            <p:ph type="body" idx="2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38"/>
          <p:cNvSpPr txBox="1">
            <a:spLocks noGrp="1"/>
          </p:cNvSpPr>
          <p:nvPr>
            <p:ph type="body" idx="3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9"/>
          <p:cNvSpPr txBox="1"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39"/>
          <p:cNvSpPr txBox="1">
            <a:spLocks noGrp="1"/>
          </p:cNvSpPr>
          <p:nvPr>
            <p:ph type="body" idx="1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39"/>
          <p:cNvSpPr txBox="1">
            <a:spLocks noGrp="1"/>
          </p:cNvSpPr>
          <p:nvPr>
            <p:ph type="body" idx="2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39"/>
          <p:cNvSpPr txBox="1">
            <a:spLocks noGrp="1"/>
          </p:cNvSpPr>
          <p:nvPr>
            <p:ph type="body" idx="3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40"/>
          <p:cNvSpPr txBox="1"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40"/>
          <p:cNvSpPr txBox="1">
            <a:spLocks noGrp="1"/>
          </p:cNvSpPr>
          <p:nvPr>
            <p:ph type="body" idx="1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40"/>
          <p:cNvSpPr txBox="1">
            <a:spLocks noGrp="1"/>
          </p:cNvSpPr>
          <p:nvPr>
            <p:ph type="body" idx="2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40"/>
          <p:cNvSpPr txBox="1">
            <a:spLocks noGrp="1"/>
          </p:cNvSpPr>
          <p:nvPr>
            <p:ph type="body" idx="3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9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0" y="0"/>
            <a:ext cx="9143640" cy="685764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9"/>
          <p:cNvSpPr/>
          <p:nvPr/>
        </p:nvSpPr>
        <p:spPr>
          <a:xfrm>
            <a:off x="6983280" y="6446880"/>
            <a:ext cx="213336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0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 sz="10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" name="Google Shape;12;p29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376200" y="181080"/>
            <a:ext cx="1133280" cy="42048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9"/>
          <p:cNvSpPr txBox="1"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4" name="Google Shape;14;p29"/>
          <p:cNvSpPr txBox="1">
            <a:spLocks noGrp="1"/>
          </p:cNvSpPr>
          <p:nvPr>
            <p:ph type="body" idx="1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ongodb.com/licensing/server-side-public-license" TargetMode="External"/><Relationship Id="rId2" Type="http://schemas.openxmlformats.org/officeDocument/2006/relationships/hyperlink" Target="https://ru.wikipedia.org/wiki/GNU_AGPL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6" r="46063"/>
          <a:stretch/>
        </p:blipFill>
        <p:spPr>
          <a:xfrm>
            <a:off x="251520" y="2051720"/>
            <a:ext cx="4824536" cy="22860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A863E7F6-6F3F-410E-9A62-E677899DBA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104" y="1671396"/>
            <a:ext cx="3046648" cy="3046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0057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B48666A-48E4-45C3-B779-09BB0880A3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257" y="1052736"/>
            <a:ext cx="3816424" cy="127089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0112161-129B-4DA4-9C1E-ADEFF063CF40}"/>
              </a:ext>
            </a:extLst>
          </p:cNvPr>
          <p:cNvSpPr txBox="1"/>
          <p:nvPr/>
        </p:nvSpPr>
        <p:spPr>
          <a:xfrm>
            <a:off x="5080705" y="1322765"/>
            <a:ext cx="92365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N</a:t>
            </a:r>
            <a:r>
              <a:rPr lang="en-US" sz="2800" dirty="0"/>
              <a:t>ot</a:t>
            </a:r>
          </a:p>
          <a:p>
            <a:r>
              <a:rPr lang="en-US" sz="2800" dirty="0">
                <a:solidFill>
                  <a:srgbClr val="FF0000"/>
                </a:solidFill>
              </a:rPr>
              <a:t>O</a:t>
            </a:r>
            <a:r>
              <a:rPr lang="en-US" sz="2800" dirty="0"/>
              <a:t>nly</a:t>
            </a:r>
            <a:endParaRPr lang="ru-RU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BA1C37-FB15-4CE2-912C-96C7665E7658}"/>
              </a:ext>
            </a:extLst>
          </p:cNvPr>
          <p:cNvSpPr txBox="1"/>
          <p:nvPr/>
        </p:nvSpPr>
        <p:spPr>
          <a:xfrm>
            <a:off x="6034944" y="1384319"/>
            <a:ext cx="141737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SQL</a:t>
            </a:r>
            <a:endParaRPr lang="ru-RU" sz="4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BDE283-B720-4148-95BE-66C6D3CEF6BE}"/>
              </a:ext>
            </a:extLst>
          </p:cNvPr>
          <p:cNvSpPr txBox="1"/>
          <p:nvPr/>
        </p:nvSpPr>
        <p:spPr>
          <a:xfrm>
            <a:off x="1336289" y="2323635"/>
            <a:ext cx="705678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/>
              <a:t>Написана на С++/</a:t>
            </a:r>
            <a:r>
              <a:rPr lang="en-US" sz="2800" dirty="0"/>
              <a:t>JavaScript</a:t>
            </a:r>
            <a:endParaRPr lang="ru-RU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 err="1"/>
              <a:t>Документоориентированная</a:t>
            </a:r>
            <a:r>
              <a:rPr lang="ru-RU" sz="2800" dirty="0"/>
              <a:t> СУБД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/>
              <a:t>GridFS</a:t>
            </a:r>
            <a:r>
              <a:rPr lang="ru-RU" sz="2800" dirty="0"/>
              <a:t> – система хранения файлов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/>
              <a:t>Репликация</a:t>
            </a:r>
          </a:p>
        </p:txBody>
      </p:sp>
    </p:spTree>
    <p:extLst>
      <p:ext uri="{BB962C8B-B14F-4D97-AF65-F5344CB8AC3E}">
        <p14:creationId xmlns:p14="http://schemas.microsoft.com/office/powerpoint/2010/main" val="30813832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B48666A-48E4-45C3-B779-09BB0880A3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257" y="1052736"/>
            <a:ext cx="3816424" cy="127089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0112161-129B-4DA4-9C1E-ADEFF063CF40}"/>
              </a:ext>
            </a:extLst>
          </p:cNvPr>
          <p:cNvSpPr txBox="1"/>
          <p:nvPr/>
        </p:nvSpPr>
        <p:spPr>
          <a:xfrm>
            <a:off x="5080705" y="1322765"/>
            <a:ext cx="92365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N</a:t>
            </a:r>
            <a:r>
              <a:rPr lang="en-US" sz="2800" dirty="0"/>
              <a:t>ot</a:t>
            </a:r>
          </a:p>
          <a:p>
            <a:r>
              <a:rPr lang="en-US" sz="2800" dirty="0">
                <a:solidFill>
                  <a:srgbClr val="FF0000"/>
                </a:solidFill>
              </a:rPr>
              <a:t>O</a:t>
            </a:r>
            <a:r>
              <a:rPr lang="en-US" sz="2800" dirty="0"/>
              <a:t>nly</a:t>
            </a:r>
            <a:endParaRPr lang="ru-RU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BA1C37-FB15-4CE2-912C-96C7665E7658}"/>
              </a:ext>
            </a:extLst>
          </p:cNvPr>
          <p:cNvSpPr txBox="1"/>
          <p:nvPr/>
        </p:nvSpPr>
        <p:spPr>
          <a:xfrm>
            <a:off x="6034944" y="1384319"/>
            <a:ext cx="141737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SQL</a:t>
            </a:r>
            <a:endParaRPr lang="ru-RU" sz="4800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E1F8A1D-F118-4336-A2CA-33BFAA88F88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10" t="9734" r="4987" b="12393"/>
          <a:stretch/>
        </p:blipFill>
        <p:spPr>
          <a:xfrm>
            <a:off x="827584" y="2708920"/>
            <a:ext cx="7200800" cy="2304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9696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B48666A-48E4-45C3-B779-09BB0880A3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5676" y="1082019"/>
            <a:ext cx="5832648" cy="1942317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77CAE15E-2AA6-4227-90E3-F4A564A923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9548" y="3024336"/>
            <a:ext cx="2564904" cy="2564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50911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9F04352-2EC3-4A33-AC42-4A6C887024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3" y="764704"/>
            <a:ext cx="6343151" cy="18002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14C6BB7-DAE9-4E35-A873-5439499B0B06}"/>
              </a:ext>
            </a:extLst>
          </p:cNvPr>
          <p:cNvSpPr txBox="1"/>
          <p:nvPr/>
        </p:nvSpPr>
        <p:spPr>
          <a:xfrm>
            <a:off x="575556" y="2276872"/>
            <a:ext cx="7992888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/>
              <a:t>Поддержка двух форматов хранения </a:t>
            </a:r>
            <a:r>
              <a:rPr lang="en-US" sz="2400" b="1" dirty="0"/>
              <a:t>JSON, JSONB</a:t>
            </a:r>
            <a:endParaRPr lang="ru-RU" sz="2400" b="1" dirty="0"/>
          </a:p>
          <a:p>
            <a:endParaRPr lang="en-US" sz="24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JSON – </a:t>
            </a:r>
            <a:r>
              <a:rPr lang="ru-RU" sz="2800" dirty="0"/>
              <a:t>быстрая вставка,               медленное чтение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JSONB – </a:t>
            </a:r>
            <a:r>
              <a:rPr lang="ru-RU" sz="2800" dirty="0" err="1"/>
              <a:t>меделенная</a:t>
            </a:r>
            <a:r>
              <a:rPr lang="ru-RU" sz="2800" dirty="0"/>
              <a:t> вставка, </a:t>
            </a:r>
            <a:r>
              <a:rPr lang="ru-RU" sz="2800" dirty="0" err="1"/>
              <a:t>индексируемость</a:t>
            </a:r>
            <a:r>
              <a:rPr lang="ru-RU" sz="2800" dirty="0"/>
              <a:t>, внутренние функции для работы с документом</a:t>
            </a:r>
          </a:p>
        </p:txBody>
      </p:sp>
    </p:spTree>
    <p:extLst>
      <p:ext uri="{BB962C8B-B14F-4D97-AF65-F5344CB8AC3E}">
        <p14:creationId xmlns:p14="http://schemas.microsoft.com/office/powerpoint/2010/main" val="12234908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9F04352-2EC3-4A33-AC42-4A6C887024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3" y="764704"/>
            <a:ext cx="6343151" cy="18002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14C6BB7-DAE9-4E35-A873-5439499B0B06}"/>
              </a:ext>
            </a:extLst>
          </p:cNvPr>
          <p:cNvSpPr txBox="1"/>
          <p:nvPr/>
        </p:nvSpPr>
        <p:spPr>
          <a:xfrm>
            <a:off x="575556" y="2276872"/>
            <a:ext cx="7992888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/>
              <a:t>Поддержка двух форматов хранения </a:t>
            </a:r>
            <a:r>
              <a:rPr lang="en-US" sz="2400" b="1" dirty="0"/>
              <a:t>JSON, JSONB</a:t>
            </a:r>
            <a:endParaRPr lang="ru-RU" sz="2400" b="1" dirty="0"/>
          </a:p>
          <a:p>
            <a:endParaRPr lang="en-US" sz="24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JSON – </a:t>
            </a:r>
            <a:r>
              <a:rPr lang="ru-RU" sz="2800" dirty="0"/>
              <a:t>быстрая вставка,               медленное чтение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JSONB – </a:t>
            </a:r>
            <a:r>
              <a:rPr lang="ru-RU" sz="2800" dirty="0" err="1"/>
              <a:t>меделенная</a:t>
            </a:r>
            <a:r>
              <a:rPr lang="ru-RU" sz="2800" dirty="0"/>
              <a:t> вставка, </a:t>
            </a:r>
            <a:r>
              <a:rPr lang="ru-RU" sz="2800" dirty="0" err="1"/>
              <a:t>индексируемость</a:t>
            </a:r>
            <a:r>
              <a:rPr lang="ru-RU" sz="2800" dirty="0"/>
              <a:t>, внутренние функции для работы с документом</a:t>
            </a:r>
          </a:p>
        </p:txBody>
      </p:sp>
    </p:spTree>
    <p:extLst>
      <p:ext uri="{BB962C8B-B14F-4D97-AF65-F5344CB8AC3E}">
        <p14:creationId xmlns:p14="http://schemas.microsoft.com/office/powerpoint/2010/main" val="23238532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45FC0833-5EF4-4864-B7B9-118248664D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686" y="908720"/>
            <a:ext cx="7938628" cy="513192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58FA29A-23B3-4239-B6C7-8F1393584866}"/>
              </a:ext>
            </a:extLst>
          </p:cNvPr>
          <p:cNvSpPr txBox="1"/>
          <p:nvPr/>
        </p:nvSpPr>
        <p:spPr>
          <a:xfrm>
            <a:off x="1331640" y="1052736"/>
            <a:ext cx="24384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009AA6"/>
                </a:solidFill>
              </a:rPr>
              <a:t>9 КРУГОВ АДА </a:t>
            </a:r>
            <a:r>
              <a:rPr lang="en-US" dirty="0">
                <a:solidFill>
                  <a:srgbClr val="009AA6"/>
                </a:solidFill>
              </a:rPr>
              <a:t>MONGODB</a:t>
            </a:r>
            <a:endParaRPr lang="ru-RU" dirty="0">
              <a:solidFill>
                <a:srgbClr val="009AA6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8EBEE7-805C-49A4-9A96-F6033CEFBEA1}"/>
              </a:ext>
            </a:extLst>
          </p:cNvPr>
          <p:cNvSpPr txBox="1"/>
          <p:nvPr/>
        </p:nvSpPr>
        <p:spPr>
          <a:xfrm>
            <a:off x="755576" y="1916832"/>
            <a:ext cx="3456384" cy="32778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ru-RU" sz="105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ПРОДАТЬ ТЕХНОЛОГИЮ АРХИТЕКТОРУ</a:t>
            </a:r>
          </a:p>
          <a:p>
            <a:pPr marL="228600" indent="-228600">
              <a:buFont typeface="+mj-lt"/>
              <a:buAutoNum type="arabicPeriod"/>
            </a:pPr>
            <a:endParaRPr lang="ru-RU" sz="105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ru-RU" sz="105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ПОБОРОТЬ ЖЕЛАНИЕ ИСПОЛЬЗОВАТЬ ТЕХНОЛОГИЮ ВЕЗДЕ</a:t>
            </a:r>
          </a:p>
          <a:p>
            <a:pPr marL="228600" indent="-228600">
              <a:buFont typeface="+mj-lt"/>
              <a:buAutoNum type="arabicPeriod"/>
            </a:pPr>
            <a:endParaRPr lang="ru-RU" sz="105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ru-RU" sz="105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ПРОСТОТА ИСПОЛЬЗОВАНИЯ </a:t>
            </a:r>
          </a:p>
          <a:p>
            <a:pPr marL="228600" indent="-228600">
              <a:buFont typeface="+mj-lt"/>
              <a:buAutoNum type="arabicPeriod"/>
            </a:pPr>
            <a:endParaRPr lang="ru-RU" sz="105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ru-RU" sz="105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ОШИБКИ НОВИЧКА</a:t>
            </a:r>
          </a:p>
          <a:p>
            <a:pPr marL="228600" indent="-228600">
              <a:buFont typeface="+mj-lt"/>
              <a:buAutoNum type="arabicPeriod"/>
            </a:pPr>
            <a:endParaRPr lang="ru-RU" sz="105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ru-RU" sz="105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ВОЗВРАЩЕНИЕ К МАНУАЛАМ</a:t>
            </a:r>
          </a:p>
          <a:p>
            <a:pPr marL="228600" indent="-228600">
              <a:buFont typeface="+mj-lt"/>
              <a:buAutoNum type="arabicPeriod"/>
            </a:pPr>
            <a:endParaRPr lang="ru-RU" sz="105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ru-RU" sz="105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РЕЛЯЦИОННОЕ МЫШЛЕНИЕ И ЕГО ПОСЛЕДСТВИЯ</a:t>
            </a:r>
          </a:p>
          <a:p>
            <a:pPr marL="228600" indent="-228600">
              <a:buFont typeface="+mj-lt"/>
              <a:buAutoNum type="arabicPeriod"/>
            </a:pPr>
            <a:endParaRPr lang="ru-RU" sz="105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ru-RU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ТРУДНСОТИ ПРОЕКТИРОВАНИЯ</a:t>
            </a:r>
          </a:p>
          <a:p>
            <a:pPr marL="228600" indent="-228600">
              <a:buFont typeface="+mj-lt"/>
              <a:buAutoNum type="arabicPeriod"/>
            </a:pPr>
            <a:endParaRPr lang="ru-RU" sz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MONGO CLIENT</a:t>
            </a:r>
          </a:p>
          <a:p>
            <a:pPr marL="228600" indent="-228600">
              <a:buFont typeface="+mj-lt"/>
              <a:buAutoNum type="arabicPeriod"/>
            </a:pPr>
            <a:endParaRPr lang="en-US" sz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ru-RU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ПОСЛЕДСТВИЯ ТЕСТИРОВАНИЯ</a:t>
            </a:r>
          </a:p>
        </p:txBody>
      </p:sp>
    </p:spTree>
    <p:extLst>
      <p:ext uri="{BB962C8B-B14F-4D97-AF65-F5344CB8AC3E}">
        <p14:creationId xmlns:p14="http://schemas.microsoft.com/office/powerpoint/2010/main" val="4741450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3;p2"/>
          <p:cNvSpPr/>
          <p:nvPr/>
        </p:nvSpPr>
        <p:spPr>
          <a:xfrm>
            <a:off x="3707903" y="2852936"/>
            <a:ext cx="1728193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ЛИМБ</a:t>
            </a:r>
            <a:endParaRPr sz="3600" b="0" i="0" u="none" strike="noStrike" cap="none" dirty="0"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427927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узырек для мыслей: облако 9">
            <a:extLst>
              <a:ext uri="{FF2B5EF4-FFF2-40B4-BE49-F238E27FC236}">
                <a16:creationId xmlns:a16="http://schemas.microsoft.com/office/drawing/2014/main" id="{C3922523-15D9-4213-809E-FDBE53DEDA22}"/>
              </a:ext>
            </a:extLst>
          </p:cNvPr>
          <p:cNvSpPr/>
          <p:nvPr/>
        </p:nvSpPr>
        <p:spPr>
          <a:xfrm>
            <a:off x="2052131" y="2734753"/>
            <a:ext cx="2160240" cy="1008112"/>
          </a:xfrm>
          <a:prstGeom prst="cloudCallout">
            <a:avLst>
              <a:gd name="adj1" fmla="val 32077"/>
              <a:gd name="adj2" fmla="val 8577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она на </a:t>
            </a:r>
            <a:r>
              <a:rPr lang="en-US" dirty="0"/>
              <a:t>JS </a:t>
            </a:r>
            <a:r>
              <a:rPr lang="ru-RU" dirty="0"/>
              <a:t>написана!</a:t>
            </a:r>
          </a:p>
        </p:txBody>
      </p:sp>
      <p:sp>
        <p:nvSpPr>
          <p:cNvPr id="9" name="Пузырек для мыслей: облако 8">
            <a:extLst>
              <a:ext uri="{FF2B5EF4-FFF2-40B4-BE49-F238E27FC236}">
                <a16:creationId xmlns:a16="http://schemas.microsoft.com/office/drawing/2014/main" id="{9A0A1490-FD07-4D65-9250-04CFADC8712C}"/>
              </a:ext>
            </a:extLst>
          </p:cNvPr>
          <p:cNvSpPr/>
          <p:nvPr/>
        </p:nvSpPr>
        <p:spPr>
          <a:xfrm>
            <a:off x="2059444" y="1628800"/>
            <a:ext cx="2160240" cy="1008112"/>
          </a:xfrm>
          <a:prstGeom prst="cloudCallout">
            <a:avLst>
              <a:gd name="adj1" fmla="val 37647"/>
              <a:gd name="adj2" fmla="val 17946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теряет данные</a:t>
            </a:r>
          </a:p>
        </p:txBody>
      </p:sp>
      <p:sp>
        <p:nvSpPr>
          <p:cNvPr id="4" name="Google Shape;133;p2"/>
          <p:cNvSpPr/>
          <p:nvPr/>
        </p:nvSpPr>
        <p:spPr>
          <a:xfrm>
            <a:off x="7308303" y="479608"/>
            <a:ext cx="1728193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ЛИМБ</a:t>
            </a:r>
            <a:endParaRPr sz="2400" b="0" i="0" u="none" strike="noStrike" cap="none" dirty="0">
              <a:sym typeface="Arial"/>
            </a:endParaRPr>
          </a:p>
        </p:txBody>
      </p:sp>
      <p:pic>
        <p:nvPicPr>
          <p:cNvPr id="5" name="Рисунок 4" descr="Собрание">
            <a:extLst>
              <a:ext uri="{FF2B5EF4-FFF2-40B4-BE49-F238E27FC236}">
                <a16:creationId xmlns:a16="http://schemas.microsoft.com/office/drawing/2014/main" id="{7D9DFDED-BABD-47E3-BA11-A03E5A9193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29608" y="3501008"/>
            <a:ext cx="1884784" cy="1884784"/>
          </a:xfrm>
          <a:prstGeom prst="rect">
            <a:avLst/>
          </a:prstGeom>
        </p:spPr>
      </p:pic>
      <p:sp>
        <p:nvSpPr>
          <p:cNvPr id="7" name="Пузырек для мыслей: облако 6">
            <a:extLst>
              <a:ext uri="{FF2B5EF4-FFF2-40B4-BE49-F238E27FC236}">
                <a16:creationId xmlns:a16="http://schemas.microsoft.com/office/drawing/2014/main" id="{AA0F742E-6086-43D4-873E-F1025581C58D}"/>
              </a:ext>
            </a:extLst>
          </p:cNvPr>
          <p:cNvSpPr/>
          <p:nvPr/>
        </p:nvSpPr>
        <p:spPr>
          <a:xfrm>
            <a:off x="5004048" y="1476953"/>
            <a:ext cx="2160240" cy="1008112"/>
          </a:xfrm>
          <a:prstGeom prst="cloudCallout">
            <a:avLst>
              <a:gd name="adj1" fmla="val -41998"/>
              <a:gd name="adj2" fmla="val 19139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нет транзакций</a:t>
            </a:r>
          </a:p>
        </p:txBody>
      </p:sp>
      <p:sp>
        <p:nvSpPr>
          <p:cNvPr id="6" name="Пузырек для мыслей: облако 5">
            <a:extLst>
              <a:ext uri="{FF2B5EF4-FFF2-40B4-BE49-F238E27FC236}">
                <a16:creationId xmlns:a16="http://schemas.microsoft.com/office/drawing/2014/main" id="{93C018FD-17B1-4704-BDDA-AE19DA0F56E7}"/>
              </a:ext>
            </a:extLst>
          </p:cNvPr>
          <p:cNvSpPr/>
          <p:nvPr/>
        </p:nvSpPr>
        <p:spPr>
          <a:xfrm>
            <a:off x="5220072" y="2636912"/>
            <a:ext cx="2160240" cy="1008112"/>
          </a:xfrm>
          <a:prstGeom prst="cloudCallout">
            <a:avLst>
              <a:gd name="adj1" fmla="val -37542"/>
              <a:gd name="adj2" fmla="val 9293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течёт память</a:t>
            </a:r>
          </a:p>
        </p:txBody>
      </p:sp>
      <p:sp>
        <p:nvSpPr>
          <p:cNvPr id="8" name="Пузырек для мыслей: облако 7">
            <a:extLst>
              <a:ext uri="{FF2B5EF4-FFF2-40B4-BE49-F238E27FC236}">
                <a16:creationId xmlns:a16="http://schemas.microsoft.com/office/drawing/2014/main" id="{3968249A-DF7A-41CA-A289-B0305EC421D7}"/>
              </a:ext>
            </a:extLst>
          </p:cNvPr>
          <p:cNvSpPr/>
          <p:nvPr/>
        </p:nvSpPr>
        <p:spPr>
          <a:xfrm>
            <a:off x="3435320" y="2078850"/>
            <a:ext cx="2273360" cy="1116124"/>
          </a:xfrm>
          <a:prstGeom prst="cloudCallout">
            <a:avLst>
              <a:gd name="adj1" fmla="val -309"/>
              <a:gd name="adj2" fmla="val 10629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был печальный опыт</a:t>
            </a:r>
          </a:p>
        </p:txBody>
      </p:sp>
    </p:spTree>
    <p:extLst>
      <p:ext uri="{BB962C8B-B14F-4D97-AF65-F5344CB8AC3E}">
        <p14:creationId xmlns:p14="http://schemas.microsoft.com/office/powerpoint/2010/main" val="31182867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0E32558-CD8C-4754-95A5-4750AEB76F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80" t="7990" r="3378" b="6206"/>
          <a:stretch/>
        </p:blipFill>
        <p:spPr>
          <a:xfrm>
            <a:off x="1667803" y="3606496"/>
            <a:ext cx="5808394" cy="1834736"/>
          </a:xfrm>
          <a:prstGeom prst="rect">
            <a:avLst/>
          </a:prstGeom>
        </p:spPr>
      </p:pic>
      <p:sp>
        <p:nvSpPr>
          <p:cNvPr id="4" name="Google Shape;133;p2"/>
          <p:cNvSpPr/>
          <p:nvPr/>
        </p:nvSpPr>
        <p:spPr>
          <a:xfrm>
            <a:off x="7308303" y="479608"/>
            <a:ext cx="1728193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ЛИМБ</a:t>
            </a:r>
            <a:endParaRPr sz="2400" b="0" i="0" u="none" strike="noStrike" cap="none" dirty="0">
              <a:sym typeface="Arial"/>
            </a:endParaRP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660258C9-30AA-4B11-A4A7-9FC20C90250E}"/>
              </a:ext>
            </a:extLst>
          </p:cNvPr>
          <p:cNvSpPr/>
          <p:nvPr/>
        </p:nvSpPr>
        <p:spPr>
          <a:xfrm>
            <a:off x="2411760" y="2412176"/>
            <a:ext cx="432048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Плюсы для </a:t>
            </a:r>
            <a:r>
              <a:rPr lang="en-US" dirty="0"/>
              <a:t>MongoDB</a:t>
            </a:r>
            <a:r>
              <a:rPr lang="ru-RU" dirty="0"/>
              <a:t>:</a:t>
            </a:r>
          </a:p>
          <a:p>
            <a:r>
              <a:rPr lang="ru-RU" dirty="0"/>
              <a:t>- простое добавление зависимости - поиск возвращает _</a:t>
            </a:r>
            <a:r>
              <a:rPr lang="ru-RU" dirty="0" err="1"/>
              <a:t>id</a:t>
            </a:r>
            <a:r>
              <a:rPr lang="ru-RU" dirty="0"/>
              <a:t> всех зависимостей - просто сделать связь многие-ко-многим</a:t>
            </a:r>
          </a:p>
        </p:txBody>
      </p:sp>
      <p:sp>
        <p:nvSpPr>
          <p:cNvPr id="11" name="Google Shape;133;p2">
            <a:extLst>
              <a:ext uri="{FF2B5EF4-FFF2-40B4-BE49-F238E27FC236}">
                <a16:creationId xmlns:a16="http://schemas.microsoft.com/office/drawing/2014/main" id="{94912408-7859-465D-9AE1-596C67CDF101}"/>
              </a:ext>
            </a:extLst>
          </p:cNvPr>
          <p:cNvSpPr/>
          <p:nvPr/>
        </p:nvSpPr>
        <p:spPr>
          <a:xfrm>
            <a:off x="3023828" y="1378240"/>
            <a:ext cx="3096344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1" i="0" u="none" strike="noStrike" cap="none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Документ со ссылкой</a:t>
            </a:r>
            <a:endParaRPr sz="2400" b="0" i="0" u="none" strike="noStrike" cap="none" dirty="0"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200771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3;p2"/>
          <p:cNvSpPr/>
          <p:nvPr/>
        </p:nvSpPr>
        <p:spPr>
          <a:xfrm>
            <a:off x="7308303" y="479608"/>
            <a:ext cx="1728193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ЛИМБ</a:t>
            </a:r>
            <a:endParaRPr sz="2400" b="0" i="0" u="none" strike="noStrike" cap="none" dirty="0">
              <a:sym typeface="Arial"/>
            </a:endParaRP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660258C9-30AA-4B11-A4A7-9FC20C90250E}"/>
              </a:ext>
            </a:extLst>
          </p:cNvPr>
          <p:cNvSpPr/>
          <p:nvPr/>
        </p:nvSpPr>
        <p:spPr>
          <a:xfrm>
            <a:off x="1763688" y="2443998"/>
            <a:ext cx="590465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Плюсы для </a:t>
            </a:r>
            <a:r>
              <a:rPr lang="en-US" dirty="0"/>
              <a:t>MongoDB</a:t>
            </a:r>
            <a:r>
              <a:rPr lang="ru-RU" dirty="0"/>
              <a:t>: </a:t>
            </a:r>
          </a:p>
          <a:p>
            <a:r>
              <a:rPr lang="ru-RU" dirty="0"/>
              <a:t>- сохранение за 1 операцию - поиск возвращает корневой документ</a:t>
            </a:r>
          </a:p>
          <a:p>
            <a:r>
              <a:rPr lang="ru-RU" dirty="0"/>
              <a:t>Плюсы для PG:</a:t>
            </a:r>
          </a:p>
          <a:p>
            <a:r>
              <a:rPr lang="ru-RU" dirty="0"/>
              <a:t>- большой объем хранения </a:t>
            </a:r>
            <a:r>
              <a:rPr lang="ru-RU" dirty="0" err="1"/>
              <a:t>json</a:t>
            </a:r>
            <a:r>
              <a:rPr lang="ru-RU" dirty="0"/>
              <a:t>\</a:t>
            </a:r>
            <a:r>
              <a:rPr lang="ru-RU" dirty="0" err="1"/>
              <a:t>jsonb</a:t>
            </a:r>
            <a:endParaRPr lang="ru-RU" dirty="0"/>
          </a:p>
        </p:txBody>
      </p:sp>
      <p:sp>
        <p:nvSpPr>
          <p:cNvPr id="11" name="Google Shape;133;p2">
            <a:extLst>
              <a:ext uri="{FF2B5EF4-FFF2-40B4-BE49-F238E27FC236}">
                <a16:creationId xmlns:a16="http://schemas.microsoft.com/office/drawing/2014/main" id="{94912408-7859-465D-9AE1-596C67CDF101}"/>
              </a:ext>
            </a:extLst>
          </p:cNvPr>
          <p:cNvSpPr/>
          <p:nvPr/>
        </p:nvSpPr>
        <p:spPr>
          <a:xfrm>
            <a:off x="3023828" y="1378240"/>
            <a:ext cx="3096344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1" i="0" u="none" strike="noStrike" cap="none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В</a:t>
            </a:r>
            <a:r>
              <a:rPr lang="ru-RU" sz="24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ложе</a:t>
            </a:r>
            <a:r>
              <a:rPr lang="ru-RU" sz="2400" b="1" i="0" u="none" strike="noStrike" cap="none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нные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документы</a:t>
            </a:r>
            <a:endParaRPr lang="ru-RU" sz="2400" b="0" i="0" u="none" strike="noStrike" cap="none" dirty="0">
              <a:sym typeface="Arial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2CD5447-3A1E-4BF1-A0A8-6FF5AC5BA6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24" t="7748" r="1561" b="3918"/>
          <a:stretch/>
        </p:blipFill>
        <p:spPr>
          <a:xfrm>
            <a:off x="1713750" y="4046435"/>
            <a:ext cx="5716499" cy="954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0198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"/>
          <p:cNvSpPr/>
          <p:nvPr/>
        </p:nvSpPr>
        <p:spPr>
          <a:xfrm>
            <a:off x="87480" y="1268760"/>
            <a:ext cx="8681760" cy="504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 b="0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1"/>
          <p:cNvSpPr/>
          <p:nvPr/>
        </p:nvSpPr>
        <p:spPr>
          <a:xfrm>
            <a:off x="5220072" y="3097160"/>
            <a:ext cx="3519720" cy="1051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1" i="0" u="none" strike="noStrike" cap="none" dirty="0">
                <a:solidFill>
                  <a:srgbClr val="0C343D"/>
                </a:solidFill>
                <a:latin typeface="Tahoma"/>
                <a:ea typeface="Tahoma"/>
                <a:cs typeface="Tahoma"/>
                <a:sym typeface="Tahoma"/>
              </a:rPr>
              <a:t>Елисеев Дмитрий</a:t>
            </a:r>
            <a:endParaRPr sz="2400" b="0" i="0" u="none" strike="noStrike" cap="none" dirty="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Database Lead</a:t>
            </a:r>
            <a:endParaRPr sz="1800" b="0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1"/>
          <p:cNvSpPr/>
          <p:nvPr/>
        </p:nvSpPr>
        <p:spPr>
          <a:xfrm>
            <a:off x="8892360" y="6453360"/>
            <a:ext cx="143640" cy="287640"/>
          </a:xfrm>
          <a:prstGeom prst="rect">
            <a:avLst/>
          </a:prstGeom>
          <a:solidFill>
            <a:srgbClr val="009AA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1"/>
          <p:cNvSpPr/>
          <p:nvPr/>
        </p:nvSpPr>
        <p:spPr>
          <a:xfrm>
            <a:off x="2267640" y="6362280"/>
            <a:ext cx="6888600" cy="5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424" y="1412776"/>
            <a:ext cx="3888432" cy="3888432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3;p2"/>
          <p:cNvSpPr/>
          <p:nvPr/>
        </p:nvSpPr>
        <p:spPr>
          <a:xfrm>
            <a:off x="7308303" y="479608"/>
            <a:ext cx="1728193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ЛИМБ</a:t>
            </a:r>
            <a:endParaRPr sz="2400" b="0" i="0" u="none" strike="noStrike" cap="none" dirty="0">
              <a:sym typeface="Arial"/>
            </a:endParaRPr>
          </a:p>
        </p:txBody>
      </p:sp>
      <p:sp>
        <p:nvSpPr>
          <p:cNvPr id="11" name="Google Shape;133;p2">
            <a:extLst>
              <a:ext uri="{FF2B5EF4-FFF2-40B4-BE49-F238E27FC236}">
                <a16:creationId xmlns:a16="http://schemas.microsoft.com/office/drawing/2014/main" id="{94912408-7859-465D-9AE1-596C67CDF101}"/>
              </a:ext>
            </a:extLst>
          </p:cNvPr>
          <p:cNvSpPr/>
          <p:nvPr/>
        </p:nvSpPr>
        <p:spPr>
          <a:xfrm>
            <a:off x="3023828" y="1378240"/>
            <a:ext cx="3096344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Replication</a:t>
            </a:r>
            <a:endParaRPr lang="ru-RU" sz="2400" b="0" i="0" u="none" strike="noStrike" cap="none" dirty="0">
              <a:sym typeface="Arial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B19091A-B087-498D-9E38-D5A99ACAF0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553" y="2015659"/>
            <a:ext cx="4248894" cy="3474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9664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3;p2"/>
          <p:cNvSpPr/>
          <p:nvPr/>
        </p:nvSpPr>
        <p:spPr>
          <a:xfrm>
            <a:off x="7308303" y="479608"/>
            <a:ext cx="1728193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ЛИМБ</a:t>
            </a:r>
            <a:endParaRPr sz="2400" b="0" i="0" u="none" strike="noStrike" cap="none" dirty="0">
              <a:sym typeface="Arial"/>
            </a:endParaRPr>
          </a:p>
        </p:txBody>
      </p:sp>
      <p:sp>
        <p:nvSpPr>
          <p:cNvPr id="11" name="Google Shape;133;p2">
            <a:extLst>
              <a:ext uri="{FF2B5EF4-FFF2-40B4-BE49-F238E27FC236}">
                <a16:creationId xmlns:a16="http://schemas.microsoft.com/office/drawing/2014/main" id="{94912408-7859-465D-9AE1-596C67CDF101}"/>
              </a:ext>
            </a:extLst>
          </p:cNvPr>
          <p:cNvSpPr/>
          <p:nvPr/>
        </p:nvSpPr>
        <p:spPr>
          <a:xfrm>
            <a:off x="3023828" y="1378240"/>
            <a:ext cx="3096344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 dirty="0" err="1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Sharding</a:t>
            </a:r>
            <a:endParaRPr lang="ru-RU" sz="2400" b="0" i="0" u="none" strike="noStrike" cap="none" dirty="0">
              <a:sym typeface="Arial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07D81D4-07E6-4642-97FA-6534BB493A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67322" y="1988840"/>
            <a:ext cx="5617046" cy="3986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3998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3;p2"/>
          <p:cNvSpPr/>
          <p:nvPr/>
        </p:nvSpPr>
        <p:spPr>
          <a:xfrm>
            <a:off x="7308303" y="479608"/>
            <a:ext cx="1728193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ЛИМБ</a:t>
            </a:r>
            <a:endParaRPr sz="2400" b="0" i="0" u="none" strike="noStrike" cap="none" dirty="0">
              <a:sym typeface="Arial"/>
            </a:endParaRPr>
          </a:p>
        </p:txBody>
      </p:sp>
      <p:sp>
        <p:nvSpPr>
          <p:cNvPr id="11" name="Google Shape;133;p2">
            <a:extLst>
              <a:ext uri="{FF2B5EF4-FFF2-40B4-BE49-F238E27FC236}">
                <a16:creationId xmlns:a16="http://schemas.microsoft.com/office/drawing/2014/main" id="{94912408-7859-465D-9AE1-596C67CDF101}"/>
              </a:ext>
            </a:extLst>
          </p:cNvPr>
          <p:cNvSpPr/>
          <p:nvPr/>
        </p:nvSpPr>
        <p:spPr>
          <a:xfrm>
            <a:off x="3023828" y="1378240"/>
            <a:ext cx="3096344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ru-RU" sz="24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Лицензирование</a:t>
            </a:r>
            <a:endParaRPr lang="ru-RU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544D5C-3263-4460-B46F-EF583A802270}"/>
              </a:ext>
            </a:extLst>
          </p:cNvPr>
          <p:cNvSpPr txBox="1"/>
          <p:nvPr/>
        </p:nvSpPr>
        <p:spPr>
          <a:xfrm>
            <a:off x="2751630" y="2708920"/>
            <a:ext cx="3640740" cy="12311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/>
              <a:t>ранее </a:t>
            </a:r>
            <a:r>
              <a:rPr lang="en-US" sz="2000" dirty="0">
                <a:hlinkClick r:id="rId2" tooltip="GNU AGPL"/>
              </a:rPr>
              <a:t>GNU AGPL</a:t>
            </a:r>
            <a:r>
              <a:rPr lang="en-US" sz="2000" dirty="0"/>
              <a:t> (</a:t>
            </a:r>
            <a:r>
              <a:rPr lang="ru-RU" sz="2000" dirty="0"/>
              <a:t>СУБД) 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hlinkClick r:id="rId3"/>
              </a:rPr>
              <a:t>Server Side Public License</a:t>
            </a:r>
            <a:endParaRPr lang="ru-RU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/>
              <a:t>Есть платная поддержка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740147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3;p2"/>
          <p:cNvSpPr/>
          <p:nvPr/>
        </p:nvSpPr>
        <p:spPr>
          <a:xfrm>
            <a:off x="2231739" y="2927880"/>
            <a:ext cx="4680521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СЛАДОСТРАСТИЕ</a:t>
            </a:r>
            <a:endParaRPr sz="3600" b="0" i="0" u="none" strike="noStrike" cap="none" dirty="0"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508156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3;p2"/>
          <p:cNvSpPr/>
          <p:nvPr/>
        </p:nvSpPr>
        <p:spPr>
          <a:xfrm>
            <a:off x="2735795" y="2927880"/>
            <a:ext cx="3672409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ЧРЕВОУГОДИЕ</a:t>
            </a:r>
            <a:endParaRPr sz="3600" b="0" i="0" u="none" strike="noStrike" cap="none" dirty="0"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793242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3;p2"/>
          <p:cNvSpPr/>
          <p:nvPr/>
        </p:nvSpPr>
        <p:spPr>
          <a:xfrm>
            <a:off x="3077834" y="2927880"/>
            <a:ext cx="2988332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ЖАДНОСТЬ</a:t>
            </a:r>
            <a:endParaRPr sz="3600" b="0" i="0" u="none" strike="noStrike" cap="none" dirty="0"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75457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3;p2"/>
          <p:cNvSpPr/>
          <p:nvPr/>
        </p:nvSpPr>
        <p:spPr>
          <a:xfrm>
            <a:off x="6948265" y="479608"/>
            <a:ext cx="2088232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ЖАДНОСТЬ</a:t>
            </a:r>
            <a:endParaRPr sz="2400" b="0" i="0" u="none" strike="noStrike" cap="none" dirty="0">
              <a:sym typeface="Arial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DA35BB13-1CE6-4503-8C37-530BFEB6FA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62000" y="1471612"/>
            <a:ext cx="7620000" cy="3914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32303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3;p2"/>
          <p:cNvSpPr/>
          <p:nvPr/>
        </p:nvSpPr>
        <p:spPr>
          <a:xfrm>
            <a:off x="6948265" y="479608"/>
            <a:ext cx="2088232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ЖАДНОСТЬ</a:t>
            </a:r>
            <a:endParaRPr sz="2400" b="0" i="0" u="none" strike="noStrike" cap="none" dirty="0">
              <a:sym typeface="Arial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4F4F53D4-DC00-457E-9F16-9ECDA2ECE1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01" b="13601"/>
          <a:stretch/>
        </p:blipFill>
        <p:spPr bwMode="auto">
          <a:xfrm>
            <a:off x="0" y="1988840"/>
            <a:ext cx="9144000" cy="3744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133;p2">
            <a:extLst>
              <a:ext uri="{FF2B5EF4-FFF2-40B4-BE49-F238E27FC236}">
                <a16:creationId xmlns:a16="http://schemas.microsoft.com/office/drawing/2014/main" id="{6B1A2209-918E-4731-925F-BAE360C3076A}"/>
              </a:ext>
            </a:extLst>
          </p:cNvPr>
          <p:cNvSpPr/>
          <p:nvPr/>
        </p:nvSpPr>
        <p:spPr>
          <a:xfrm>
            <a:off x="827584" y="1340768"/>
            <a:ext cx="7488832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НИКАКОГО ВОЛШЕБСТВА НЕ СУЩЕСТВУЕТ</a:t>
            </a:r>
            <a:endParaRPr sz="2400" b="0" i="0" u="none" strike="noStrike" cap="none" dirty="0"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39609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3;p2"/>
          <p:cNvSpPr/>
          <p:nvPr/>
        </p:nvSpPr>
        <p:spPr>
          <a:xfrm>
            <a:off x="2888813" y="2927880"/>
            <a:ext cx="3366374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ГНЕВ И ЛЕНЬ</a:t>
            </a:r>
            <a:endParaRPr sz="3600" b="0" i="0" u="none" strike="noStrike" cap="none" dirty="0"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86723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3;p2"/>
          <p:cNvSpPr/>
          <p:nvPr/>
        </p:nvSpPr>
        <p:spPr>
          <a:xfrm>
            <a:off x="1331640" y="2996952"/>
            <a:ext cx="6480720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ЕРЕТИКИ И ЛЖЕУЧИТЕЛИ</a:t>
            </a:r>
            <a:endParaRPr sz="3600" b="0" i="0" u="none" strike="noStrike" cap="none" dirty="0"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957564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"/>
          <p:cNvSpPr/>
          <p:nvPr/>
        </p:nvSpPr>
        <p:spPr>
          <a:xfrm>
            <a:off x="244844" y="3284984"/>
            <a:ext cx="3519720" cy="1051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1" dirty="0">
                <a:solidFill>
                  <a:srgbClr val="0C343D"/>
                </a:solidFill>
                <a:latin typeface="Tahoma"/>
                <a:ea typeface="Tahoma"/>
                <a:cs typeface="Tahoma"/>
                <a:sym typeface="Tahoma"/>
              </a:rPr>
              <a:t>Щербаков Роман</a:t>
            </a:r>
            <a:endParaRPr sz="2400" b="0" i="0" u="none" strike="noStrike" cap="none" dirty="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latin typeface="Arial"/>
                <a:ea typeface="Arial"/>
                <a:cs typeface="Arial"/>
                <a:sym typeface="Arial"/>
              </a:rPr>
              <a:t>Back-end developer</a:t>
            </a:r>
            <a:endParaRPr sz="1800" b="0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1"/>
          <p:cNvSpPr/>
          <p:nvPr/>
        </p:nvSpPr>
        <p:spPr>
          <a:xfrm>
            <a:off x="8892360" y="6453360"/>
            <a:ext cx="143640" cy="287640"/>
          </a:xfrm>
          <a:prstGeom prst="rect">
            <a:avLst/>
          </a:prstGeom>
          <a:solidFill>
            <a:srgbClr val="009AA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1"/>
          <p:cNvSpPr/>
          <p:nvPr/>
        </p:nvSpPr>
        <p:spPr>
          <a:xfrm>
            <a:off x="2267640" y="6362280"/>
            <a:ext cx="6888600" cy="5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37A904F1-A698-441B-9702-74D50452F7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6634" y="1484784"/>
            <a:ext cx="3888432" cy="3888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7375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3;p2"/>
          <p:cNvSpPr/>
          <p:nvPr/>
        </p:nvSpPr>
        <p:spPr>
          <a:xfrm>
            <a:off x="1331640" y="2996952"/>
            <a:ext cx="6480720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НАСИЛЬНИКИ И УБИЙЦЫ </a:t>
            </a:r>
            <a:endParaRPr sz="3600" b="0" i="0" u="none" strike="noStrike" cap="none" dirty="0"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390230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3;p2"/>
          <p:cNvSpPr/>
          <p:nvPr/>
        </p:nvSpPr>
        <p:spPr>
          <a:xfrm>
            <a:off x="1331640" y="2927880"/>
            <a:ext cx="6480720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ОБМАНУВШИЕ НЕДОВЕРИВШИХСЯ</a:t>
            </a:r>
            <a:endParaRPr sz="3600" b="0" i="0" u="none" strike="noStrike" cap="none" dirty="0"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77824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3;p2"/>
          <p:cNvSpPr/>
          <p:nvPr/>
        </p:nvSpPr>
        <p:spPr>
          <a:xfrm>
            <a:off x="1331640" y="2927880"/>
            <a:ext cx="6480720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ОБМАНУВШИЕ ДОВЕРИВШИХСЯ</a:t>
            </a:r>
            <a:endParaRPr sz="3600" b="0" i="0" u="none" strike="noStrike" cap="none" dirty="0"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509958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3;p2"/>
          <p:cNvSpPr/>
          <p:nvPr/>
        </p:nvSpPr>
        <p:spPr>
          <a:xfrm>
            <a:off x="1331640" y="2927880"/>
            <a:ext cx="6480720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ДОРОГА В РАЙ</a:t>
            </a:r>
            <a:endParaRPr sz="3600" b="0" i="0" u="none" strike="noStrike" cap="none" dirty="0"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686508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3;p2"/>
          <p:cNvSpPr/>
          <p:nvPr/>
        </p:nvSpPr>
        <p:spPr>
          <a:xfrm>
            <a:off x="1979712" y="2708920"/>
            <a:ext cx="5544616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Q&amp;A</a:t>
            </a:r>
            <a:endParaRPr sz="8000" b="0" i="0" u="none" strike="noStrike" cap="none" dirty="0">
              <a:sym typeface="Arial"/>
            </a:endParaRPr>
          </a:p>
        </p:txBody>
      </p:sp>
      <p:pic>
        <p:nvPicPr>
          <p:cNvPr id="3074" name="Picture 2" descr="https://pbs.twimg.com/media/Dx_oGu7X0AAtMhI.png:lar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9794" y="4869160"/>
            <a:ext cx="482860" cy="482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s://sc01.alicdn.com/kf/HTB1n6y_HXXXXXawXXXXq6xXFXXXj/200138642/HTB1n6y_HXXXXXawXXXXq6xXFXXXj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0922" y="5517232"/>
            <a:ext cx="481732" cy="481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Google Shape;133;p2"/>
          <p:cNvSpPr/>
          <p:nvPr/>
        </p:nvSpPr>
        <p:spPr>
          <a:xfrm>
            <a:off x="5652120" y="5014644"/>
            <a:ext cx="2520280" cy="502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@</a:t>
            </a:r>
            <a:r>
              <a:rPr lang="en-US" b="1" dirty="0" err="1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rowcount</a:t>
            </a:r>
            <a:endParaRPr b="0" i="0" u="none" strike="noStrike" cap="none" dirty="0">
              <a:sym typeface="Arial"/>
            </a:endParaRPr>
          </a:p>
        </p:txBody>
      </p:sp>
      <p:sp>
        <p:nvSpPr>
          <p:cNvPr id="9" name="Google Shape;133;p2"/>
          <p:cNvSpPr/>
          <p:nvPr/>
        </p:nvSpPr>
        <p:spPr>
          <a:xfrm>
            <a:off x="6372200" y="5589240"/>
            <a:ext cx="2520280" cy="502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rgbClr val="009AA6"/>
                </a:solidFill>
                <a:latin typeface="Tahoma"/>
                <a:ea typeface="Tahoma"/>
                <a:cs typeface="Tahoma"/>
                <a:sym typeface="Tahoma"/>
              </a:rPr>
              <a:t>eliseev-d@speechpro.com</a:t>
            </a:r>
            <a:endParaRPr b="0" i="0" u="none" strike="noStrike" cap="none" dirty="0"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696347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B48666A-48E4-45C3-B779-09BB0880A3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5676" y="1082019"/>
            <a:ext cx="5832648" cy="1942317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77CAE15E-2AA6-4227-90E3-F4A564A923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9548" y="3024336"/>
            <a:ext cx="2564904" cy="2564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68780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B48666A-48E4-45C3-B779-09BB0880A3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257" y="1052736"/>
            <a:ext cx="3816424" cy="127089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0112161-129B-4DA4-9C1E-ADEFF063CF40}"/>
              </a:ext>
            </a:extLst>
          </p:cNvPr>
          <p:cNvSpPr txBox="1"/>
          <p:nvPr/>
        </p:nvSpPr>
        <p:spPr>
          <a:xfrm>
            <a:off x="5080705" y="1322765"/>
            <a:ext cx="92365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N</a:t>
            </a:r>
            <a:r>
              <a:rPr lang="en-US" sz="2800" dirty="0"/>
              <a:t>ot</a:t>
            </a:r>
          </a:p>
          <a:p>
            <a:r>
              <a:rPr lang="en-US" sz="2800" dirty="0">
                <a:solidFill>
                  <a:srgbClr val="FF0000"/>
                </a:solidFill>
              </a:rPr>
              <a:t>O</a:t>
            </a:r>
            <a:r>
              <a:rPr lang="en-US" sz="2800" dirty="0"/>
              <a:t>nly</a:t>
            </a:r>
            <a:endParaRPr lang="ru-RU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BA1C37-FB15-4CE2-912C-96C7665E7658}"/>
              </a:ext>
            </a:extLst>
          </p:cNvPr>
          <p:cNvSpPr txBox="1"/>
          <p:nvPr/>
        </p:nvSpPr>
        <p:spPr>
          <a:xfrm>
            <a:off x="6034944" y="1384319"/>
            <a:ext cx="141737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SQL</a:t>
            </a:r>
            <a:endParaRPr lang="ru-RU" sz="4800" dirty="0"/>
          </a:p>
        </p:txBody>
      </p:sp>
    </p:spTree>
    <p:extLst>
      <p:ext uri="{BB962C8B-B14F-4D97-AF65-F5344CB8AC3E}">
        <p14:creationId xmlns:p14="http://schemas.microsoft.com/office/powerpoint/2010/main" val="19050004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B48666A-48E4-45C3-B779-09BB0880A3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257" y="1052736"/>
            <a:ext cx="3816424" cy="127089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0112161-129B-4DA4-9C1E-ADEFF063CF40}"/>
              </a:ext>
            </a:extLst>
          </p:cNvPr>
          <p:cNvSpPr txBox="1"/>
          <p:nvPr/>
        </p:nvSpPr>
        <p:spPr>
          <a:xfrm>
            <a:off x="5080705" y="1322765"/>
            <a:ext cx="92365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N</a:t>
            </a:r>
            <a:r>
              <a:rPr lang="en-US" sz="2800" dirty="0"/>
              <a:t>ot</a:t>
            </a:r>
          </a:p>
          <a:p>
            <a:r>
              <a:rPr lang="en-US" sz="2800" dirty="0">
                <a:solidFill>
                  <a:srgbClr val="FF0000"/>
                </a:solidFill>
              </a:rPr>
              <a:t>O</a:t>
            </a:r>
            <a:r>
              <a:rPr lang="en-US" sz="2800" dirty="0"/>
              <a:t>nly</a:t>
            </a:r>
            <a:endParaRPr lang="ru-RU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BA1C37-FB15-4CE2-912C-96C7665E7658}"/>
              </a:ext>
            </a:extLst>
          </p:cNvPr>
          <p:cNvSpPr txBox="1"/>
          <p:nvPr/>
        </p:nvSpPr>
        <p:spPr>
          <a:xfrm>
            <a:off x="6034944" y="1384319"/>
            <a:ext cx="141737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SQL</a:t>
            </a:r>
            <a:endParaRPr lang="ru-RU" sz="4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BDE283-B720-4148-95BE-66C6D3CEF6BE}"/>
              </a:ext>
            </a:extLst>
          </p:cNvPr>
          <p:cNvSpPr txBox="1"/>
          <p:nvPr/>
        </p:nvSpPr>
        <p:spPr>
          <a:xfrm>
            <a:off x="1259632" y="2337690"/>
            <a:ext cx="6552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/>
              <a:t>Написана на С++/</a:t>
            </a:r>
            <a:r>
              <a:rPr lang="en-US" sz="2800" dirty="0"/>
              <a:t>JavaScript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37067013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B48666A-48E4-45C3-B779-09BB0880A3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257" y="1052736"/>
            <a:ext cx="3816424" cy="127089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0112161-129B-4DA4-9C1E-ADEFF063CF40}"/>
              </a:ext>
            </a:extLst>
          </p:cNvPr>
          <p:cNvSpPr txBox="1"/>
          <p:nvPr/>
        </p:nvSpPr>
        <p:spPr>
          <a:xfrm>
            <a:off x="5080705" y="1322765"/>
            <a:ext cx="92365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N</a:t>
            </a:r>
            <a:r>
              <a:rPr lang="en-US" sz="2800" dirty="0"/>
              <a:t>ot</a:t>
            </a:r>
          </a:p>
          <a:p>
            <a:r>
              <a:rPr lang="en-US" sz="2800" dirty="0">
                <a:solidFill>
                  <a:srgbClr val="FF0000"/>
                </a:solidFill>
              </a:rPr>
              <a:t>O</a:t>
            </a:r>
            <a:r>
              <a:rPr lang="en-US" sz="2800" dirty="0"/>
              <a:t>nly</a:t>
            </a:r>
            <a:endParaRPr lang="ru-RU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BA1C37-FB15-4CE2-912C-96C7665E7658}"/>
              </a:ext>
            </a:extLst>
          </p:cNvPr>
          <p:cNvSpPr txBox="1"/>
          <p:nvPr/>
        </p:nvSpPr>
        <p:spPr>
          <a:xfrm>
            <a:off x="6034944" y="1384319"/>
            <a:ext cx="141737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SQL</a:t>
            </a:r>
            <a:endParaRPr lang="ru-RU" sz="4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BDE283-B720-4148-95BE-66C6D3CEF6BE}"/>
              </a:ext>
            </a:extLst>
          </p:cNvPr>
          <p:cNvSpPr txBox="1"/>
          <p:nvPr/>
        </p:nvSpPr>
        <p:spPr>
          <a:xfrm>
            <a:off x="1259632" y="2337690"/>
            <a:ext cx="655272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/>
              <a:t>Написана на С++/</a:t>
            </a:r>
            <a:r>
              <a:rPr lang="en-US" sz="2800" dirty="0"/>
              <a:t>JavaScript</a:t>
            </a:r>
            <a:endParaRPr lang="ru-RU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 err="1"/>
              <a:t>Документоориентированная</a:t>
            </a:r>
            <a:r>
              <a:rPr lang="ru-RU" sz="2800" dirty="0"/>
              <a:t> СУБД</a:t>
            </a:r>
          </a:p>
        </p:txBody>
      </p:sp>
    </p:spTree>
    <p:extLst>
      <p:ext uri="{BB962C8B-B14F-4D97-AF65-F5344CB8AC3E}">
        <p14:creationId xmlns:p14="http://schemas.microsoft.com/office/powerpoint/2010/main" val="26414064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B48666A-48E4-45C3-B779-09BB0880A3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257" y="1052736"/>
            <a:ext cx="3816424" cy="127089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0112161-129B-4DA4-9C1E-ADEFF063CF40}"/>
              </a:ext>
            </a:extLst>
          </p:cNvPr>
          <p:cNvSpPr txBox="1"/>
          <p:nvPr/>
        </p:nvSpPr>
        <p:spPr>
          <a:xfrm>
            <a:off x="5080705" y="1322765"/>
            <a:ext cx="92365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N</a:t>
            </a:r>
            <a:r>
              <a:rPr lang="en-US" sz="2800" dirty="0"/>
              <a:t>ot</a:t>
            </a:r>
          </a:p>
          <a:p>
            <a:r>
              <a:rPr lang="en-US" sz="2800" dirty="0">
                <a:solidFill>
                  <a:srgbClr val="FF0000"/>
                </a:solidFill>
              </a:rPr>
              <a:t>O</a:t>
            </a:r>
            <a:r>
              <a:rPr lang="en-US" sz="2800" dirty="0"/>
              <a:t>nly</a:t>
            </a:r>
            <a:endParaRPr lang="ru-RU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BA1C37-FB15-4CE2-912C-96C7665E7658}"/>
              </a:ext>
            </a:extLst>
          </p:cNvPr>
          <p:cNvSpPr txBox="1"/>
          <p:nvPr/>
        </p:nvSpPr>
        <p:spPr>
          <a:xfrm>
            <a:off x="6034944" y="1384319"/>
            <a:ext cx="141737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SQL</a:t>
            </a:r>
            <a:endParaRPr lang="ru-RU" sz="4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BDE283-B720-4148-95BE-66C6D3CEF6BE}"/>
              </a:ext>
            </a:extLst>
          </p:cNvPr>
          <p:cNvSpPr txBox="1"/>
          <p:nvPr/>
        </p:nvSpPr>
        <p:spPr>
          <a:xfrm>
            <a:off x="1259632" y="2337690"/>
            <a:ext cx="705678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/>
              <a:t>Написана на С++/</a:t>
            </a:r>
            <a:r>
              <a:rPr lang="en-US" sz="2800" dirty="0"/>
              <a:t>JavaScript</a:t>
            </a:r>
            <a:endParaRPr lang="ru-RU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 err="1"/>
              <a:t>Документоориентированная</a:t>
            </a:r>
            <a:r>
              <a:rPr lang="ru-RU" sz="2800" dirty="0"/>
              <a:t> СУБД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/>
              <a:t>GridFS</a:t>
            </a:r>
            <a:r>
              <a:rPr lang="ru-RU" sz="2800" dirty="0"/>
              <a:t> – система хранения файлов</a:t>
            </a:r>
          </a:p>
        </p:txBody>
      </p:sp>
    </p:spTree>
    <p:extLst>
      <p:ext uri="{BB962C8B-B14F-4D97-AF65-F5344CB8AC3E}">
        <p14:creationId xmlns:p14="http://schemas.microsoft.com/office/powerpoint/2010/main" val="405870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B48666A-48E4-45C3-B779-09BB0880A3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257" y="1052736"/>
            <a:ext cx="3816424" cy="127089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0112161-129B-4DA4-9C1E-ADEFF063CF40}"/>
              </a:ext>
            </a:extLst>
          </p:cNvPr>
          <p:cNvSpPr txBox="1"/>
          <p:nvPr/>
        </p:nvSpPr>
        <p:spPr>
          <a:xfrm>
            <a:off x="5080705" y="1322765"/>
            <a:ext cx="92365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N</a:t>
            </a:r>
            <a:r>
              <a:rPr lang="en-US" sz="2800" dirty="0"/>
              <a:t>ot</a:t>
            </a:r>
          </a:p>
          <a:p>
            <a:r>
              <a:rPr lang="en-US" sz="2800" dirty="0">
                <a:solidFill>
                  <a:srgbClr val="FF0000"/>
                </a:solidFill>
              </a:rPr>
              <a:t>O</a:t>
            </a:r>
            <a:r>
              <a:rPr lang="en-US" sz="2800" dirty="0"/>
              <a:t>nly</a:t>
            </a:r>
            <a:endParaRPr lang="ru-RU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BA1C37-FB15-4CE2-912C-96C7665E7658}"/>
              </a:ext>
            </a:extLst>
          </p:cNvPr>
          <p:cNvSpPr txBox="1"/>
          <p:nvPr/>
        </p:nvSpPr>
        <p:spPr>
          <a:xfrm>
            <a:off x="6034944" y="1384319"/>
            <a:ext cx="141737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SQL</a:t>
            </a:r>
            <a:endParaRPr lang="ru-RU" sz="4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BDE283-B720-4148-95BE-66C6D3CEF6BE}"/>
              </a:ext>
            </a:extLst>
          </p:cNvPr>
          <p:cNvSpPr txBox="1"/>
          <p:nvPr/>
        </p:nvSpPr>
        <p:spPr>
          <a:xfrm>
            <a:off x="1259632" y="2337690"/>
            <a:ext cx="705678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/>
              <a:t>Написана на С++/</a:t>
            </a:r>
            <a:r>
              <a:rPr lang="en-US" sz="2800" dirty="0"/>
              <a:t>JavaScript</a:t>
            </a:r>
            <a:endParaRPr lang="ru-RU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 err="1"/>
              <a:t>Документоориентированная</a:t>
            </a:r>
            <a:r>
              <a:rPr lang="ru-RU" sz="2800" dirty="0"/>
              <a:t> СУБД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/>
              <a:t>GridFS</a:t>
            </a:r>
            <a:r>
              <a:rPr lang="ru-RU" sz="2800" dirty="0"/>
              <a:t> – система хранения файлов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/>
              <a:t>Репликация</a:t>
            </a:r>
          </a:p>
        </p:txBody>
      </p:sp>
    </p:spTree>
    <p:extLst>
      <p:ext uri="{BB962C8B-B14F-4D97-AF65-F5344CB8AC3E}">
        <p14:creationId xmlns:p14="http://schemas.microsoft.com/office/powerpoint/2010/main" val="37199161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1382</TotalTime>
  <Words>299</Words>
  <Application>Microsoft Office PowerPoint</Application>
  <PresentationFormat>Экран (4:3)</PresentationFormat>
  <Paragraphs>155</Paragraphs>
  <Slides>34</Slides>
  <Notes>14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34</vt:i4>
      </vt:variant>
    </vt:vector>
  </HeadingPairs>
  <TitlesOfParts>
    <vt:vector size="38" baseType="lpstr">
      <vt:lpstr>Times New Roman</vt:lpstr>
      <vt:lpstr>Arial</vt:lpstr>
      <vt:lpstr>Tahoma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eliseev</dc:creator>
  <cp:lastModifiedBy>Дмитрий Елисеев</cp:lastModifiedBy>
  <cp:revision>41</cp:revision>
  <dcterms:created xsi:type="dcterms:W3CDTF">2014-03-11T09:03:24Z</dcterms:created>
  <dcterms:modified xsi:type="dcterms:W3CDTF">2020-03-09T03:56:26Z</dcterms:modified>
</cp:coreProperties>
</file>